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3.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40">
          <p15:clr>
            <a:srgbClr val="A4A3A4"/>
          </p15:clr>
        </p15:guide>
        <p15:guide id="2" pos="144">
          <p15:clr>
            <a:srgbClr val="A4A3A4"/>
          </p15:clr>
        </p15:guide>
        <p15:guide id="3" orient="horz" pos="1620">
          <p15:clr>
            <a:srgbClr val="A4A3A4"/>
          </p15:clr>
        </p15:guide>
        <p15:guide id="4" orient="horz" pos="660">
          <p15:clr>
            <a:srgbClr val="A4A3A4"/>
          </p15:clr>
        </p15:guide>
      </p15:sldGuideLst>
    </p:ext>
  </p:extLst>
</p:presentation>
</file>

<file path=ppt/presProps3.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3.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0" orient="horz"/>
        <p:guide pos="144"/>
        <p:guide pos="1620" orient="horz"/>
        <p:guide pos="6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3.xml"/><Relationship Id="rId3" Type="http://schemas.openxmlformats.org/officeDocument/2006/relationships/presProps" Target="presProps3.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marR="0" rtl="0" algn="l">
              <a:lnSpc>
                <a:spcPct val="100000"/>
              </a:lnSpc>
              <a:spcBef>
                <a:spcPts val="0"/>
              </a:spcBef>
              <a:spcAft>
                <a:spcPts val="0"/>
              </a:spcAft>
              <a:buClr>
                <a:srgbClr val="000000"/>
              </a:buClr>
              <a:buSzPts val="1100"/>
              <a:buFont typeface="Arial"/>
              <a:buNone/>
            </a:pPr>
            <a:r>
              <a:t/>
            </a:r>
            <a:endParaRPr b="1">
              <a:latin typeface="Calibri"/>
              <a:ea typeface="Calibri"/>
              <a:cs typeface="Calibri"/>
              <a:sym typeface="Calibri"/>
            </a:endParaRPr>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43: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54" name="Google Shape;154;p43: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44: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77" name="Google Shape;177;p44: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45: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85" name="Google Shape;185;p45: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46: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92" name="Google Shape;192;p46: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47: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201" name="Google Shape;201;p47: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48: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209" name="Google Shape;209;p48: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lang="en" sz="1100">
                <a:solidFill>
                  <a:srgbClr val="213163"/>
                </a:solidFill>
              </a:rPr>
              <a:t>Reference</a:t>
            </a:r>
            <a:endParaRPr sz="1100"/>
          </a:p>
          <a:p>
            <a:pPr indent="-103886" lvl="0" marL="173736" rtl="0" algn="l">
              <a:lnSpc>
                <a:spcPct val="100000"/>
              </a:lnSpc>
              <a:spcBef>
                <a:spcPts val="0"/>
              </a:spcBef>
              <a:spcAft>
                <a:spcPts val="0"/>
              </a:spcAft>
              <a:buSzPts val="1100"/>
              <a:buFont typeface="Arial"/>
              <a:buNone/>
            </a:pPr>
            <a:r>
              <a:t/>
            </a:r>
            <a:endParaRPr sz="1100"/>
          </a:p>
          <a:p>
            <a:pPr indent="-173736" lvl="0" marL="173736" rtl="0" algn="l">
              <a:lnSpc>
                <a:spcPct val="100000"/>
              </a:lnSpc>
              <a:spcBef>
                <a:spcPts val="0"/>
              </a:spcBef>
              <a:spcAft>
                <a:spcPts val="0"/>
              </a:spcAft>
              <a:buSzPts val="1100"/>
              <a:buFont typeface="Arial"/>
              <a:buChar char="•"/>
            </a:pPr>
            <a:r>
              <a:rPr lang="en" sz="1100"/>
              <a:t>These are the references for this session.</a:t>
            </a:r>
            <a:endParaRPr b="0" sz="1100" strike="noStrike">
              <a:latin typeface="Arial"/>
              <a:ea typeface="Arial"/>
              <a:cs typeface="Arial"/>
              <a:sym typeface="Arial"/>
            </a:endParaRPr>
          </a:p>
        </p:txBody>
      </p:sp>
      <p:sp>
        <p:nvSpPr>
          <p:cNvPr id="217" name="Google Shape;217;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50: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sz="2000" strike="noStrike">
              <a:latin typeface="Arial"/>
              <a:ea typeface="Arial"/>
              <a:cs typeface="Arial"/>
              <a:sym typeface="Arial"/>
            </a:endParaRPr>
          </a:p>
        </p:txBody>
      </p:sp>
      <p:sp>
        <p:nvSpPr>
          <p:cNvPr id="225" name="Google Shape;225;p50: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 name="Google Shape;8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87" name="Google Shape;87;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95" name="Google Shape;95;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06" name="Google Shape;106;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17" name="Google Shape;117;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25" name="Google Shape;125;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41: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34" name="Google Shape;134;p41: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42: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46" name="Google Shape;146;p42: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52"/>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SzPts val="1400"/>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3" name="Google Shape;13;p52"/>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4" name="Google Shape;14;p52"/>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52"/>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 name="Google Shape;16;p52"/>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1" name="Google Shape;5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4" name="Shape 54"/>
        <p:cNvGrpSpPr/>
        <p:nvPr/>
      </p:nvGrpSpPr>
      <p:grpSpPr>
        <a:xfrm>
          <a:off x="0" y="0"/>
          <a:ext cx="0" cy="0"/>
          <a:chOff x="0" y="0"/>
          <a:chExt cx="0" cy="0"/>
        </a:xfrm>
      </p:grpSpPr>
      <p:sp>
        <p:nvSpPr>
          <p:cNvPr id="55" name="Google Shape;55;p57"/>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6" name="Google Shape;56;p57"/>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2" name="Google Shape;22;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3" name="Google Shape;2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26" name="Google Shape;26;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9" name="Google Shape;29;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0" name="Google Shape;30;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 2">
    <p:spTree>
      <p:nvGrpSpPr>
        <p:cNvPr id="31" name="Shape 31"/>
        <p:cNvGrpSpPr/>
        <p:nvPr/>
      </p:nvGrpSpPr>
      <p:grpSpPr>
        <a:xfrm>
          <a:off x="0" y="0"/>
          <a:ext cx="0" cy="0"/>
          <a:chOff x="0" y="0"/>
          <a:chExt cx="0" cy="0"/>
        </a:xfrm>
      </p:grpSpPr>
      <p:sp>
        <p:nvSpPr>
          <p:cNvPr id="32" name="Google Shape;32;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3" name="Google Shape;33;p5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4" name="Google Shape;34;p5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5" name="Google Shape;35;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6" name="Shape 36"/>
        <p:cNvGrpSpPr/>
        <p:nvPr/>
      </p:nvGrpSpPr>
      <p:grpSpPr>
        <a:xfrm>
          <a:off x="0" y="0"/>
          <a:ext cx="0" cy="0"/>
          <a:chOff x="0" y="0"/>
          <a:chExt cx="0" cy="0"/>
        </a:xfrm>
      </p:grpSpPr>
      <p:sp>
        <p:nvSpPr>
          <p:cNvPr id="37" name="Google Shape;37;p5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38" name="Google Shape;38;p5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9" name="Google Shape;39;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5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2" name="Google Shape;42;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6" name="Google Shape;46;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47" name="Google Shape;47;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48" name="Google Shape;48;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1"/>
          <p:cNvSpPr/>
          <p:nvPr/>
        </p:nvSpPr>
        <p:spPr>
          <a:xfrm>
            <a:off x="0" y="-2072"/>
            <a:ext cx="7090229" cy="467289"/>
          </a:xfrm>
          <a:prstGeom prst="rect">
            <a:avLst/>
          </a:prstGeom>
          <a:solidFill>
            <a:srgbClr val="223366"/>
          </a:solidFill>
          <a:ln cap="flat" cmpd="sng" w="25400">
            <a:solidFill>
              <a:srgbClr val="223366"/>
            </a:solidFill>
            <a:prstDash val="solid"/>
            <a:round/>
            <a:headEnd len="sm" w="sm" type="none"/>
            <a:tailEnd len="sm" w="sm" type="none"/>
          </a:ln>
          <a:effectLst>
            <a:outerShdw blurRad="50800" rotWithShape="0" algn="ctr" dir="5400000" dist="38100">
              <a:schemeClr val="dk1">
                <a:alpha val="24705"/>
              </a:scheme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 name="Google Shape;7;p51"/>
          <p:cNvSpPr/>
          <p:nvPr/>
        </p:nvSpPr>
        <p:spPr>
          <a:xfrm>
            <a:off x="0" y="4935061"/>
            <a:ext cx="9144000" cy="208439"/>
          </a:xfrm>
          <a:prstGeom prst="rect">
            <a:avLst/>
          </a:prstGeom>
          <a:solidFill>
            <a:srgbClr val="85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 name="Google Shape;8;p51"/>
          <p:cNvSpPr txBox="1"/>
          <p:nvPr/>
        </p:nvSpPr>
        <p:spPr>
          <a:xfrm>
            <a:off x="132080" y="65687"/>
            <a:ext cx="388366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600" u="none" cap="none" strike="noStrike">
                <a:solidFill>
                  <a:schemeClr val="lt1"/>
                </a:solidFill>
                <a:latin typeface="Arial"/>
                <a:ea typeface="Arial"/>
                <a:cs typeface="Arial"/>
                <a:sym typeface="Arial"/>
              </a:rPr>
              <a:t>Face Emotion and Age Detection</a:t>
            </a:r>
            <a:endParaRPr/>
          </a:p>
        </p:txBody>
      </p:sp>
      <p:sp>
        <p:nvSpPr>
          <p:cNvPr id="9" name="Google Shape;9;p51"/>
          <p:cNvSpPr/>
          <p:nvPr/>
        </p:nvSpPr>
        <p:spPr>
          <a:xfrm>
            <a:off x="9027886" y="0"/>
            <a:ext cx="116114" cy="467289"/>
          </a:xfrm>
          <a:prstGeom prst="rect">
            <a:avLst/>
          </a:prstGeom>
          <a:solidFill>
            <a:srgbClr val="00B0F0"/>
          </a:solidFill>
          <a:ln>
            <a:noFill/>
          </a:ln>
          <a:effectLst>
            <a:outerShdw blurRad="50800" rotWithShape="0" algn="ctr" dir="5400000" dist="38100">
              <a:schemeClr val="dk1">
                <a:alpha val="24705"/>
              </a:scheme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0" name="Google Shape;10;p51"/>
          <p:cNvPicPr preferRelativeResize="0"/>
          <p:nvPr/>
        </p:nvPicPr>
        <p:blipFill rotWithShape="1">
          <a:blip r:embed="rId1">
            <a:alphaModFix/>
          </a:blip>
          <a:srcRect b="0" l="0" r="0" t="0"/>
          <a:stretch/>
        </p:blipFill>
        <p:spPr>
          <a:xfrm>
            <a:off x="7435308" y="49810"/>
            <a:ext cx="1245494" cy="40508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4.png"/><Relationship Id="rId8"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grpSp>
        <p:nvGrpSpPr>
          <p:cNvPr id="342" name="Google Shape;342;p1"/>
          <p:cNvGrpSpPr/>
          <p:nvPr/>
        </p:nvGrpSpPr>
        <p:grpSpPr>
          <a:xfrm>
            <a:off x="-35560" y="-5989"/>
            <a:ext cx="9215100" cy="5231642"/>
            <a:chOff x="-13523" y="-66567"/>
            <a:chExt cx="9215100" cy="5231642"/>
          </a:xfrm>
        </p:grpSpPr>
        <p:pic>
          <p:nvPicPr>
            <p:cNvPr descr="A blue circle with icons and circles&#10;&#10;Description automatically generated with medium confidence" id="343" name="Google Shape;343;p1"/>
            <p:cNvPicPr preferRelativeResize="0"/>
            <p:nvPr/>
          </p:nvPicPr>
          <p:blipFill rotWithShape="1">
            <a:blip r:embed="rId3">
              <a:alphaModFix/>
            </a:blip>
            <a:srcRect b="15547" l="0" r="0" t="0"/>
            <a:stretch/>
          </p:blipFill>
          <p:spPr>
            <a:xfrm>
              <a:off x="-10160" y="-66567"/>
              <a:ext cx="9208395" cy="5179723"/>
            </a:xfrm>
            <a:prstGeom prst="rect">
              <a:avLst/>
            </a:prstGeom>
            <a:noFill/>
            <a:ln>
              <a:noFill/>
            </a:ln>
          </p:spPr>
        </p:pic>
        <p:sp>
          <p:nvSpPr>
            <p:cNvPr id="344" name="Google Shape;344;p1"/>
            <p:cNvSpPr/>
            <p:nvPr/>
          </p:nvSpPr>
          <p:spPr>
            <a:xfrm>
              <a:off x="-13523" y="-59125"/>
              <a:ext cx="9215100" cy="5224200"/>
            </a:xfrm>
            <a:prstGeom prst="rect">
              <a:avLst/>
            </a:prstGeom>
            <a:solidFill>
              <a:srgbClr val="002060">
                <a:alpha val="9294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345" name="Google Shape;345;p1"/>
          <p:cNvSpPr/>
          <p:nvPr/>
        </p:nvSpPr>
        <p:spPr>
          <a:xfrm>
            <a:off x="1122744" y="452966"/>
            <a:ext cx="6898500" cy="3407700"/>
          </a:xfrm>
          <a:prstGeom prst="roundRect">
            <a:avLst>
              <a:gd fmla="val 8142" name="adj"/>
            </a:avLst>
          </a:prstGeom>
          <a:solidFill>
            <a:srgbClr val="E5EEFF"/>
          </a:solidFill>
          <a:ln cap="flat" cmpd="sng" w="25400">
            <a:solidFill>
              <a:srgbClr val="9BDB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346" name="Google Shape;346;p1"/>
          <p:cNvGrpSpPr/>
          <p:nvPr/>
        </p:nvGrpSpPr>
        <p:grpSpPr>
          <a:xfrm>
            <a:off x="1548292" y="982176"/>
            <a:ext cx="6047411" cy="600907"/>
            <a:chOff x="1567263" y="1495382"/>
            <a:chExt cx="6047411" cy="600907"/>
          </a:xfrm>
        </p:grpSpPr>
        <p:pic>
          <p:nvPicPr>
            <p:cNvPr descr="A close up of a sign&#10;&#10;Description automatically generated" id="347" name="Google Shape;347;p1"/>
            <p:cNvPicPr preferRelativeResize="0"/>
            <p:nvPr/>
          </p:nvPicPr>
          <p:blipFill rotWithShape="1">
            <a:blip r:embed="rId4">
              <a:alphaModFix/>
            </a:blip>
            <a:srcRect b="0" l="0" r="0" t="0"/>
            <a:stretch/>
          </p:blipFill>
          <p:spPr>
            <a:xfrm>
              <a:off x="4755974" y="1620847"/>
              <a:ext cx="1163979" cy="389110"/>
            </a:xfrm>
            <a:prstGeom prst="rect">
              <a:avLst/>
            </a:prstGeom>
            <a:noFill/>
            <a:ln>
              <a:noFill/>
            </a:ln>
          </p:spPr>
        </p:pic>
        <p:pic>
          <p:nvPicPr>
            <p:cNvPr id="348" name="Google Shape;348;p1"/>
            <p:cNvPicPr preferRelativeResize="0"/>
            <p:nvPr/>
          </p:nvPicPr>
          <p:blipFill rotWithShape="1">
            <a:blip r:embed="rId5">
              <a:alphaModFix/>
            </a:blip>
            <a:srcRect b="0" l="0" r="0" t="20552"/>
            <a:stretch/>
          </p:blipFill>
          <p:spPr>
            <a:xfrm>
              <a:off x="3675859" y="1608154"/>
              <a:ext cx="787774" cy="414498"/>
            </a:xfrm>
            <a:prstGeom prst="rect">
              <a:avLst/>
            </a:prstGeom>
            <a:noFill/>
            <a:ln>
              <a:noFill/>
            </a:ln>
          </p:spPr>
        </p:pic>
        <p:cxnSp>
          <p:nvCxnSpPr>
            <p:cNvPr id="349" name="Google Shape;349;p1"/>
            <p:cNvCxnSpPr/>
            <p:nvPr/>
          </p:nvCxnSpPr>
          <p:spPr>
            <a:xfrm>
              <a:off x="4609804" y="1534389"/>
              <a:ext cx="0" cy="561900"/>
            </a:xfrm>
            <a:prstGeom prst="straightConnector1">
              <a:avLst/>
            </a:prstGeom>
            <a:noFill/>
            <a:ln cap="flat" cmpd="sng" w="9525">
              <a:solidFill>
                <a:srgbClr val="A5A5A5"/>
              </a:solidFill>
              <a:prstDash val="solid"/>
              <a:round/>
              <a:headEnd len="sm" w="sm" type="none"/>
              <a:tailEnd len="sm" w="sm" type="none"/>
            </a:ln>
          </p:spPr>
        </p:cxnSp>
        <p:cxnSp>
          <p:nvCxnSpPr>
            <p:cNvPr id="350" name="Google Shape;350;p1"/>
            <p:cNvCxnSpPr/>
            <p:nvPr/>
          </p:nvCxnSpPr>
          <p:spPr>
            <a:xfrm>
              <a:off x="6066122" y="1534389"/>
              <a:ext cx="0" cy="561900"/>
            </a:xfrm>
            <a:prstGeom prst="straightConnector1">
              <a:avLst/>
            </a:prstGeom>
            <a:noFill/>
            <a:ln cap="flat" cmpd="sng" w="9525">
              <a:solidFill>
                <a:srgbClr val="A5A5A5"/>
              </a:solidFill>
              <a:prstDash val="solid"/>
              <a:round/>
              <a:headEnd len="sm" w="sm" type="none"/>
              <a:tailEnd len="sm" w="sm" type="none"/>
            </a:ln>
          </p:spPr>
        </p:cxnSp>
        <p:pic>
          <p:nvPicPr>
            <p:cNvPr id="351" name="Google Shape;351;p1"/>
            <p:cNvPicPr preferRelativeResize="0"/>
            <p:nvPr/>
          </p:nvPicPr>
          <p:blipFill rotWithShape="1">
            <a:blip r:embed="rId6">
              <a:alphaModFix/>
            </a:blip>
            <a:srcRect b="0" l="0" r="0" t="0"/>
            <a:stretch/>
          </p:blipFill>
          <p:spPr>
            <a:xfrm>
              <a:off x="6212294" y="1633695"/>
              <a:ext cx="1402380" cy="363414"/>
            </a:xfrm>
            <a:prstGeom prst="rect">
              <a:avLst/>
            </a:prstGeom>
            <a:noFill/>
            <a:ln>
              <a:noFill/>
            </a:ln>
          </p:spPr>
        </p:pic>
        <p:cxnSp>
          <p:nvCxnSpPr>
            <p:cNvPr id="352" name="Google Shape;352;p1"/>
            <p:cNvCxnSpPr/>
            <p:nvPr/>
          </p:nvCxnSpPr>
          <p:spPr>
            <a:xfrm>
              <a:off x="3529689" y="1534389"/>
              <a:ext cx="0" cy="561900"/>
            </a:xfrm>
            <a:prstGeom prst="straightConnector1">
              <a:avLst/>
            </a:prstGeom>
            <a:noFill/>
            <a:ln cap="flat" cmpd="sng" w="9525">
              <a:solidFill>
                <a:srgbClr val="A5A5A5"/>
              </a:solidFill>
              <a:prstDash val="solid"/>
              <a:round/>
              <a:headEnd len="sm" w="sm" type="none"/>
              <a:tailEnd len="sm" w="sm" type="none"/>
            </a:ln>
          </p:spPr>
        </p:cxnSp>
        <p:pic>
          <p:nvPicPr>
            <p:cNvPr descr="A blue and black text&#10;&#10;Description automatically generated" id="353" name="Google Shape;353;p1"/>
            <p:cNvPicPr preferRelativeResize="0"/>
            <p:nvPr/>
          </p:nvPicPr>
          <p:blipFill rotWithShape="1">
            <a:blip r:embed="rId7">
              <a:alphaModFix/>
            </a:blip>
            <a:srcRect b="0" l="0" r="0" t="0"/>
            <a:stretch/>
          </p:blipFill>
          <p:spPr>
            <a:xfrm>
              <a:off x="1567263" y="1495382"/>
              <a:ext cx="1816255" cy="454064"/>
            </a:xfrm>
            <a:prstGeom prst="rect">
              <a:avLst/>
            </a:prstGeom>
            <a:noFill/>
            <a:ln>
              <a:noFill/>
            </a:ln>
          </p:spPr>
        </p:pic>
      </p:grpSp>
      <p:sp>
        <p:nvSpPr>
          <p:cNvPr id="354" name="Google Shape;354;p1"/>
          <p:cNvSpPr txBox="1"/>
          <p:nvPr/>
        </p:nvSpPr>
        <p:spPr>
          <a:xfrm>
            <a:off x="1199820" y="3962705"/>
            <a:ext cx="14568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F2F2F2"/>
                </a:solidFill>
                <a:latin typeface="Arial"/>
                <a:ea typeface="Arial"/>
                <a:cs typeface="Arial"/>
                <a:sym typeface="Arial"/>
              </a:rPr>
              <a:t>Student Details </a:t>
            </a:r>
            <a:endParaRPr b="0" i="0" sz="1200" u="none" cap="none" strike="noStrike">
              <a:solidFill>
                <a:srgbClr val="F2F2F2"/>
              </a:solidFill>
              <a:latin typeface="Arial"/>
              <a:ea typeface="Arial"/>
              <a:cs typeface="Arial"/>
              <a:sym typeface="Arial"/>
            </a:endParaRPr>
          </a:p>
        </p:txBody>
      </p:sp>
      <p:sp>
        <p:nvSpPr>
          <p:cNvPr id="355" name="Google Shape;355;p1"/>
          <p:cNvSpPr/>
          <p:nvPr/>
        </p:nvSpPr>
        <p:spPr>
          <a:xfrm>
            <a:off x="1665494" y="2778126"/>
            <a:ext cx="5858400" cy="9345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
        <p:nvSpPr>
          <p:cNvPr id="356" name="Google Shape;356;p1"/>
          <p:cNvSpPr txBox="1"/>
          <p:nvPr/>
        </p:nvSpPr>
        <p:spPr>
          <a:xfrm>
            <a:off x="1281241" y="4231479"/>
            <a:ext cx="2102400" cy="823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Name: </a:t>
            </a:r>
            <a:r>
              <a:rPr lang="en" sz="1100">
                <a:solidFill>
                  <a:schemeClr val="lt1"/>
                </a:solidFill>
              </a:rPr>
              <a:t>ARIVAZHAGAN 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NM Id:  </a:t>
            </a:r>
            <a:r>
              <a:rPr lang="en" sz="1100">
                <a:solidFill>
                  <a:schemeClr val="lt1"/>
                </a:solidFill>
              </a:rPr>
              <a:t>autle-06eee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College Name: KINGSTON ENGINEERING COLLEGE</a:t>
            </a:r>
            <a:endParaRPr b="0" i="0" sz="1100" u="none" cap="none" strike="noStrike">
              <a:solidFill>
                <a:schemeClr val="lt1"/>
              </a:solidFill>
              <a:latin typeface="Arial"/>
              <a:ea typeface="Arial"/>
              <a:cs typeface="Arial"/>
              <a:sym typeface="Arial"/>
            </a:endParaRPr>
          </a:p>
        </p:txBody>
      </p:sp>
      <p:cxnSp>
        <p:nvCxnSpPr>
          <p:cNvPr id="357" name="Google Shape;357;p1"/>
          <p:cNvCxnSpPr/>
          <p:nvPr/>
        </p:nvCxnSpPr>
        <p:spPr>
          <a:xfrm flipH="1" rot="10800000">
            <a:off x="1122744" y="4194862"/>
            <a:ext cx="4530000" cy="14700"/>
          </a:xfrm>
          <a:prstGeom prst="straightConnector1">
            <a:avLst/>
          </a:prstGeom>
          <a:noFill/>
          <a:ln cap="flat" cmpd="sng" w="9525">
            <a:solidFill>
              <a:srgbClr val="E5EEFF"/>
            </a:solidFill>
            <a:prstDash val="lgDashDot"/>
            <a:round/>
            <a:headEnd len="sm" w="sm" type="none"/>
            <a:tailEnd len="sm" w="sm" type="none"/>
          </a:ln>
        </p:spPr>
      </p:cxnSp>
      <p:pic>
        <p:nvPicPr>
          <p:cNvPr id="358" name="Google Shape;358;p1"/>
          <p:cNvPicPr preferRelativeResize="0"/>
          <p:nvPr/>
        </p:nvPicPr>
        <p:blipFill rotWithShape="1">
          <a:blip r:embed="rId8">
            <a:alphaModFix/>
          </a:blip>
          <a:srcRect b="0" l="0" r="0" t="0"/>
          <a:stretch/>
        </p:blipFill>
        <p:spPr>
          <a:xfrm>
            <a:off x="3937210" y="1670103"/>
            <a:ext cx="1443387" cy="10490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9"/>
          <p:cNvSpPr/>
          <p:nvPr/>
        </p:nvSpPr>
        <p:spPr>
          <a:xfrm>
            <a:off x="6655429" y="361745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9" name="Google Shape;279;p9"/>
          <p:cNvSpPr/>
          <p:nvPr/>
        </p:nvSpPr>
        <p:spPr>
          <a:xfrm>
            <a:off x="2215039" y="361917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0" name="Google Shape;280;p9"/>
          <p:cNvSpPr/>
          <p:nvPr/>
        </p:nvSpPr>
        <p:spPr>
          <a:xfrm>
            <a:off x="6655429" y="3082389"/>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1" name="Google Shape;281;p9"/>
          <p:cNvSpPr/>
          <p:nvPr/>
        </p:nvSpPr>
        <p:spPr>
          <a:xfrm>
            <a:off x="2215039" y="3087359"/>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2" name="Google Shape;282;p9"/>
          <p:cNvSpPr/>
          <p:nvPr/>
        </p:nvSpPr>
        <p:spPr>
          <a:xfrm>
            <a:off x="6655429" y="2544968"/>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3" name="Google Shape;283;p9"/>
          <p:cNvSpPr/>
          <p:nvPr/>
        </p:nvSpPr>
        <p:spPr>
          <a:xfrm>
            <a:off x="2206633" y="2543697"/>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4" name="Google Shape;284;p9"/>
          <p:cNvSpPr/>
          <p:nvPr/>
        </p:nvSpPr>
        <p:spPr>
          <a:xfrm>
            <a:off x="6642091" y="2008145"/>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5" name="Google Shape;285;p9"/>
          <p:cNvSpPr/>
          <p:nvPr/>
        </p:nvSpPr>
        <p:spPr>
          <a:xfrm>
            <a:off x="2206633" y="2012514"/>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6" name="Google Shape;286;p9"/>
          <p:cNvSpPr/>
          <p:nvPr/>
        </p:nvSpPr>
        <p:spPr>
          <a:xfrm>
            <a:off x="6642091" y="147696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7" name="Google Shape;287;p9"/>
          <p:cNvSpPr/>
          <p:nvPr/>
        </p:nvSpPr>
        <p:spPr>
          <a:xfrm>
            <a:off x="2206633" y="147696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8" name="Google Shape;288;p9"/>
          <p:cNvSpPr txBox="1"/>
          <p:nvPr/>
        </p:nvSpPr>
        <p:spPr>
          <a:xfrm>
            <a:off x="123208" y="571500"/>
            <a:ext cx="4448700" cy="43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p:txBody>
      </p:sp>
      <p:sp>
        <p:nvSpPr>
          <p:cNvPr id="289" name="Google Shape;289;p9"/>
          <p:cNvSpPr txBox="1"/>
          <p:nvPr/>
        </p:nvSpPr>
        <p:spPr>
          <a:xfrm>
            <a:off x="132397" y="1061211"/>
            <a:ext cx="4386300" cy="502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800"/>
              </a:spcAft>
              <a:buClr>
                <a:srgbClr val="000000"/>
              </a:buClr>
              <a:buSzPts val="1400"/>
              <a:buFont typeface="Arial"/>
              <a:buNone/>
            </a:pPr>
            <a:r>
              <a:rPr b="1" i="0" lang="en" sz="1400" u="none" cap="none" strike="noStrike">
                <a:solidFill>
                  <a:srgbClr val="000000"/>
                </a:solidFill>
                <a:latin typeface="Arial"/>
                <a:ea typeface="Arial"/>
                <a:cs typeface="Arial"/>
                <a:sym typeface="Arial"/>
              </a:rPr>
              <a:t>Dataset Description:</a:t>
            </a:r>
            <a:endParaRPr b="0" i="0" sz="1400" u="none" cap="none" strike="noStrike">
              <a:solidFill>
                <a:srgbClr val="000000"/>
              </a:solidFill>
              <a:latin typeface="Arial"/>
              <a:ea typeface="Arial"/>
              <a:cs typeface="Arial"/>
              <a:sym typeface="Arial"/>
            </a:endParaRPr>
          </a:p>
        </p:txBody>
      </p:sp>
      <p:sp>
        <p:nvSpPr>
          <p:cNvPr id="290" name="Google Shape;290;p9"/>
          <p:cNvSpPr/>
          <p:nvPr/>
        </p:nvSpPr>
        <p:spPr>
          <a:xfrm>
            <a:off x="2257422" y="1510542"/>
            <a:ext cx="4629300" cy="430500"/>
          </a:xfrm>
          <a:prstGeom prst="roundRect">
            <a:avLst>
              <a:gd fmla="val 16667" name="adj"/>
            </a:avLst>
          </a:prstGeom>
          <a:solidFill>
            <a:srgbClr val="FFD9A7"/>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The dataset contains customer details</a:t>
            </a:r>
            <a:endParaRPr b="0" i="0" sz="1400" u="none" cap="none" strike="noStrike">
              <a:solidFill>
                <a:srgbClr val="000000"/>
              </a:solidFill>
              <a:latin typeface="Arial"/>
              <a:ea typeface="Arial"/>
              <a:cs typeface="Arial"/>
              <a:sym typeface="Arial"/>
            </a:endParaRPr>
          </a:p>
        </p:txBody>
      </p:sp>
      <p:sp>
        <p:nvSpPr>
          <p:cNvPr id="291" name="Google Shape;291;p9"/>
          <p:cNvSpPr/>
          <p:nvPr/>
        </p:nvSpPr>
        <p:spPr>
          <a:xfrm>
            <a:off x="2257422" y="2046094"/>
            <a:ext cx="4629300" cy="430500"/>
          </a:xfrm>
          <a:prstGeom prst="roundRect">
            <a:avLst>
              <a:gd fmla="val 16667" name="adj"/>
            </a:avLst>
          </a:prstGeom>
          <a:solidFill>
            <a:srgbClr val="FFC981"/>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Size of dataset is 10000</a:t>
            </a:r>
            <a:endParaRPr b="0" i="0" sz="1400" u="none" cap="none" strike="noStrike">
              <a:solidFill>
                <a:srgbClr val="000000"/>
              </a:solidFill>
              <a:latin typeface="Arial"/>
              <a:ea typeface="Arial"/>
              <a:cs typeface="Arial"/>
              <a:sym typeface="Arial"/>
            </a:endParaRPr>
          </a:p>
        </p:txBody>
      </p:sp>
      <p:sp>
        <p:nvSpPr>
          <p:cNvPr id="292" name="Google Shape;292;p9"/>
          <p:cNvSpPr/>
          <p:nvPr/>
        </p:nvSpPr>
        <p:spPr>
          <a:xfrm>
            <a:off x="2257422" y="2581647"/>
            <a:ext cx="4629300" cy="430500"/>
          </a:xfrm>
          <a:prstGeom prst="roundRect">
            <a:avLst>
              <a:gd fmla="val 16667" name="adj"/>
            </a:avLst>
          </a:prstGeom>
          <a:solidFill>
            <a:srgbClr val="FFC679"/>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Categorized into five classes</a:t>
            </a:r>
            <a:endParaRPr b="0" i="0" sz="1400" u="none" cap="none" strike="noStrike">
              <a:solidFill>
                <a:srgbClr val="000000"/>
              </a:solidFill>
              <a:latin typeface="Arial"/>
              <a:ea typeface="Arial"/>
              <a:cs typeface="Arial"/>
              <a:sym typeface="Arial"/>
            </a:endParaRPr>
          </a:p>
        </p:txBody>
      </p:sp>
      <p:sp>
        <p:nvSpPr>
          <p:cNvPr id="293" name="Google Shape;293;p9"/>
          <p:cNvSpPr/>
          <p:nvPr/>
        </p:nvSpPr>
        <p:spPr>
          <a:xfrm>
            <a:off x="2257422" y="3117199"/>
            <a:ext cx="4629300" cy="430500"/>
          </a:xfrm>
          <a:prstGeom prst="roundRect">
            <a:avLst>
              <a:gd fmla="val 16667" name="adj"/>
            </a:avLst>
          </a:prstGeom>
          <a:solidFill>
            <a:srgbClr val="FFC475"/>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Address,Browser info,company,Email,IP address</a:t>
            </a:r>
            <a:endParaRPr b="0" i="0" sz="1400" u="none" cap="none" strike="noStrike">
              <a:solidFill>
                <a:schemeClr val="dk1"/>
              </a:solidFill>
              <a:latin typeface="IBM Plex Sans"/>
              <a:ea typeface="IBM Plex Sans"/>
              <a:cs typeface="IBM Plex Sans"/>
              <a:sym typeface="IBM Plex Sans"/>
            </a:endParaRPr>
          </a:p>
        </p:txBody>
      </p:sp>
      <p:sp>
        <p:nvSpPr>
          <p:cNvPr id="294" name="Google Shape;294;p9"/>
          <p:cNvSpPr/>
          <p:nvPr/>
        </p:nvSpPr>
        <p:spPr>
          <a:xfrm>
            <a:off x="2257422" y="3652752"/>
            <a:ext cx="4629300" cy="430500"/>
          </a:xfrm>
          <a:prstGeom prst="roundRect">
            <a:avLst>
              <a:gd fmla="val 16667" name="adj"/>
            </a:avLst>
          </a:prstGeom>
          <a:solidFill>
            <a:srgbClr val="FFB757"/>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Each Row has around 10000 data’s</a:t>
            </a:r>
            <a:endParaRPr b="0" i="0" sz="1400" u="none" cap="none" strike="noStrike">
              <a:solidFill>
                <a:schemeClr val="dk1"/>
              </a:solidFill>
              <a:latin typeface="IBM Plex Sans"/>
              <a:ea typeface="IBM Plex Sans"/>
              <a:cs typeface="IBM Plex Sans"/>
              <a:sym typeface="IBM Plex Sans"/>
            </a:endParaRPr>
          </a:p>
        </p:txBody>
      </p:sp>
      <p:sp>
        <p:nvSpPr>
          <p:cNvPr id="295" name="Google Shape;295;p9"/>
          <p:cNvSpPr/>
          <p:nvPr/>
        </p:nvSpPr>
        <p:spPr>
          <a:xfrm>
            <a:off x="0" y="9450"/>
            <a:ext cx="9144000" cy="5028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0"/>
          <p:cNvSpPr txBox="1"/>
          <p:nvPr/>
        </p:nvSpPr>
        <p:spPr>
          <a:xfrm>
            <a:off x="0" y="829971"/>
            <a:ext cx="4448700" cy="64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p:txBody>
      </p:sp>
      <p:sp>
        <p:nvSpPr>
          <p:cNvPr id="298" name="Google Shape;298;p10"/>
          <p:cNvSpPr txBox="1"/>
          <p:nvPr/>
        </p:nvSpPr>
        <p:spPr>
          <a:xfrm>
            <a:off x="123208" y="1478492"/>
            <a:ext cx="7557900" cy="384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262626"/>
                </a:solidFill>
                <a:highlight>
                  <a:srgbClr val="FFFFFF"/>
                </a:highlight>
                <a:latin typeface="Arial"/>
                <a:ea typeface="Arial"/>
                <a:cs typeface="Arial"/>
                <a:sym typeface="Arial"/>
              </a:rPr>
              <a:t>Regression algorithm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262626"/>
                </a:solidFill>
                <a:highlight>
                  <a:srgbClr val="FFFFFF"/>
                </a:highlight>
                <a:latin typeface="Arial"/>
                <a:ea typeface="Arial"/>
                <a:cs typeface="Arial"/>
                <a:sym typeface="Arial"/>
              </a:rPr>
              <a:t>The regression algorithm is widely used in forecasting. The two main techniques are the following: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Linear regression. The linear regression in AI supports sales forecasting. It helps businesses predict future sales based on historical data, seasonality, and other factors.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Time series forecasting. This kind of algorithm includes, for example, the ARIMA model. Long Short-Term Memory (LSTM) neural networks are tailored to predict trends and forecast how the inventory should be enhanced.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262626"/>
                </a:solidFill>
                <a:highlight>
                  <a:srgbClr val="FFFFFF"/>
                </a:highlight>
                <a:latin typeface="Arial"/>
                <a:ea typeface="Arial"/>
                <a:cs typeface="Arial"/>
                <a:sym typeface="Arial"/>
              </a:rPr>
              <a:t>Clustering algorithms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262626"/>
                </a:solidFill>
                <a:highlight>
                  <a:srgbClr val="FFFFFF"/>
                </a:highlight>
                <a:latin typeface="Arial"/>
                <a:ea typeface="Arial"/>
                <a:cs typeface="Arial"/>
                <a:sym typeface="Arial"/>
              </a:rPr>
              <a:t>This one is similar to the mechanic segmentation in manual or automated systems. The two examples below are used to categorize whatever you need, from customers to products and more.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K-Means. This one groups customers based on similar behavior. The data received allow for targeted marketing and personalized product recommendations.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Hierarchical clustering. What can be better than the hierarchical categorization of products in an inventory? The technique helps organize products into categories and, further, subcategories.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00000"/>
                </a:solidFill>
                <a:highlight>
                  <a:srgbClr val="FFFFFF"/>
                </a:highlight>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99" name="Google Shape;299;p10"/>
          <p:cNvSpPr/>
          <p:nvPr/>
        </p:nvSpPr>
        <p:spPr>
          <a:xfrm flipH="1">
            <a:off x="0" y="0"/>
            <a:ext cx="9144000" cy="4281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5"/>
          <p:cNvSpPr txBox="1"/>
          <p:nvPr/>
        </p:nvSpPr>
        <p:spPr>
          <a:xfrm>
            <a:off x="123208" y="573002"/>
            <a:ext cx="4448791" cy="32226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i="0" lang="en" sz="1600" u="none" cap="none" strike="noStrike">
                <a:solidFill>
                  <a:srgbClr val="213163"/>
                </a:solidFill>
                <a:latin typeface="Arial"/>
                <a:ea typeface="Arial"/>
                <a:cs typeface="Arial"/>
                <a:sym typeface="Arial"/>
              </a:rPr>
              <a:t>Result</a:t>
            </a:r>
            <a:endParaRPr/>
          </a:p>
        </p:txBody>
      </p:sp>
      <p:sp>
        <p:nvSpPr>
          <p:cNvPr id="188" name="Google Shape;188;p45"/>
          <p:cNvSpPr/>
          <p:nvPr/>
        </p:nvSpPr>
        <p:spPr>
          <a:xfrm>
            <a:off x="0" y="1"/>
            <a:ext cx="5858400" cy="3222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 sz="2000" u="none" cap="none" strike="noStrike">
                <a:solidFill>
                  <a:srgbClr val="F2F2F2"/>
                </a:solidFill>
                <a:latin typeface="Arial"/>
                <a:ea typeface="Arial"/>
                <a:cs typeface="Arial"/>
                <a:sym typeface="Arial"/>
              </a:rPr>
              <a:t>E-Commerce Sales Analysis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1"/>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Future Scope</a:t>
            </a:r>
            <a:endParaRPr b="0" i="0" sz="1400" u="none" cap="none" strike="noStrike">
              <a:solidFill>
                <a:srgbClr val="000000"/>
              </a:solidFill>
              <a:latin typeface="Arial"/>
              <a:ea typeface="Arial"/>
              <a:cs typeface="Arial"/>
              <a:sym typeface="Arial"/>
            </a:endParaRPr>
          </a:p>
        </p:txBody>
      </p:sp>
      <p:sp>
        <p:nvSpPr>
          <p:cNvPr id="302" name="Google Shape;302;p11"/>
          <p:cNvSpPr txBox="1"/>
          <p:nvPr/>
        </p:nvSpPr>
        <p:spPr>
          <a:xfrm>
            <a:off x="193294" y="1061211"/>
            <a:ext cx="4386300" cy="371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Advanced Predictive Analytics</a:t>
            </a:r>
            <a:r>
              <a:rPr b="0" i="0" lang="en" sz="1200" u="none" cap="none" strike="noStrike">
                <a:solidFill>
                  <a:srgbClr val="000000"/>
                </a:solidFill>
                <a:latin typeface="Arial"/>
                <a:ea typeface="Arial"/>
                <a:cs typeface="Arial"/>
                <a:sym typeface="Arial"/>
              </a:rPr>
              <a:t>: </a:t>
            </a:r>
            <a:r>
              <a:rPr b="0" i="0" lang="en" sz="1050" u="none" cap="none" strike="noStrike">
                <a:solidFill>
                  <a:srgbClr val="000000"/>
                </a:solidFill>
                <a:latin typeface="Arial"/>
                <a:ea typeface="Arial"/>
                <a:cs typeface="Arial"/>
                <a:sym typeface="Arial"/>
              </a:rPr>
              <a:t>E-commerce sales analysis will increasingly leverage advanced predictive analytics techniques, such as machine learning and AI, to forecast sales trends, identify customer preferences, and optimize pricing strategies in real-time.</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100"/>
              <a:buFont typeface="Arial"/>
              <a:buNone/>
            </a:pPr>
            <a:r>
              <a:t/>
            </a:r>
            <a:endParaRPr b="1" i="0" sz="11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100"/>
              <a:buFont typeface="Arial"/>
              <a:buNone/>
            </a:pPr>
            <a:r>
              <a:rPr b="1" i="0" lang="en" sz="1100" u="none" cap="none" strike="noStrike">
                <a:solidFill>
                  <a:srgbClr val="000000"/>
                </a:solidFill>
                <a:latin typeface="Arial"/>
                <a:ea typeface="Arial"/>
                <a:cs typeface="Arial"/>
                <a:sym typeface="Arial"/>
              </a:rPr>
              <a:t>Personalized Customer Experience</a:t>
            </a:r>
            <a:r>
              <a:rPr b="0" i="0" lang="en" sz="1100" u="none" cap="none" strike="noStrike">
                <a:solidFill>
                  <a:srgbClr val="000000"/>
                </a:solidFill>
                <a:latin typeface="Arial"/>
                <a:ea typeface="Arial"/>
                <a:cs typeface="Arial"/>
                <a:sym typeface="Arial"/>
              </a:rPr>
              <a:t>:</a:t>
            </a:r>
            <a:r>
              <a:rPr b="0" i="0" lang="en" sz="1050" u="none" cap="none" strike="noStrike">
                <a:solidFill>
                  <a:srgbClr val="000000"/>
                </a:solidFill>
                <a:latin typeface="Arial"/>
                <a:ea typeface="Arial"/>
                <a:cs typeface="Arial"/>
                <a:sym typeface="Arial"/>
              </a:rPr>
              <a:t> The future of e-commerce sales analysis will focus on delivering hyper-personalized customer experiences.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Real-Time Analytics: </a:t>
            </a:r>
            <a:r>
              <a:rPr b="0" i="0" lang="en" sz="1200" u="none" cap="none" strike="noStrike">
                <a:solidFill>
                  <a:srgbClr val="000000"/>
                </a:solidFill>
                <a:latin typeface="Arial"/>
                <a:ea typeface="Arial"/>
                <a:cs typeface="Arial"/>
                <a:sym typeface="Arial"/>
              </a:rPr>
              <a:t>Real-time analytics capabilities will become increasingly important for e-commerce sales analysis.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800"/>
              </a:spcAft>
              <a:buClr>
                <a:srgbClr val="000000"/>
              </a:buClr>
              <a:buSzPts val="1200"/>
              <a:buFont typeface="Arial"/>
              <a:buNone/>
            </a:pPr>
            <a:r>
              <a:rPr b="1" i="0" lang="en" sz="1200" u="none" cap="none" strike="noStrike">
                <a:solidFill>
                  <a:srgbClr val="000000"/>
                </a:solidFill>
                <a:latin typeface="Arial"/>
                <a:ea typeface="Arial"/>
                <a:cs typeface="Arial"/>
                <a:sym typeface="Arial"/>
              </a:rPr>
              <a:t>Augmented Analytics</a:t>
            </a:r>
            <a:r>
              <a:rPr b="0" i="0" lang="en" sz="1200" u="none" cap="none" strike="noStrike">
                <a:solidFill>
                  <a:srgbClr val="000000"/>
                </a:solidFill>
                <a:latin typeface="Arial"/>
                <a:ea typeface="Arial"/>
                <a:cs typeface="Arial"/>
                <a:sym typeface="Arial"/>
              </a:rPr>
              <a:t>: Augmented analytics, which combines AI and natural language processing (NLP) technologies, will empower businesses to derive insights from e-commerce sales data more intuitively and efficiently. </a:t>
            </a:r>
            <a:endParaRPr b="0" i="0" sz="1400" u="none" cap="none" strike="noStrike">
              <a:solidFill>
                <a:srgbClr val="000000"/>
              </a:solidFill>
              <a:latin typeface="Arial"/>
              <a:ea typeface="Arial"/>
              <a:cs typeface="Arial"/>
              <a:sym typeface="Arial"/>
            </a:endParaRPr>
          </a:p>
        </p:txBody>
      </p:sp>
      <p:pic>
        <p:nvPicPr>
          <p:cNvPr descr="Abstract background with futuristic elements" id="303" name="Google Shape;303;p11"/>
          <p:cNvPicPr preferRelativeResize="0"/>
          <p:nvPr/>
        </p:nvPicPr>
        <p:blipFill rotWithShape="1">
          <a:blip r:embed="rId3">
            <a:alphaModFix/>
          </a:blip>
          <a:srcRect b="0" l="0" r="0" t="0"/>
          <a:stretch/>
        </p:blipFill>
        <p:spPr>
          <a:xfrm>
            <a:off x="4792980" y="1070342"/>
            <a:ext cx="4045195" cy="2694641"/>
          </a:xfrm>
          <a:prstGeom prst="rect">
            <a:avLst/>
          </a:prstGeom>
          <a:noFill/>
          <a:ln>
            <a:noFill/>
          </a:ln>
        </p:spPr>
      </p:pic>
      <p:sp>
        <p:nvSpPr>
          <p:cNvPr id="304" name="Google Shape;304;p11"/>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2"/>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Video of the Project</a:t>
            </a:r>
            <a:endParaRPr b="0" i="0" sz="1400" u="none" cap="none" strike="noStrike">
              <a:solidFill>
                <a:srgbClr val="000000"/>
              </a:solidFill>
              <a:latin typeface="Arial"/>
              <a:ea typeface="Arial"/>
              <a:cs typeface="Arial"/>
              <a:sym typeface="Arial"/>
            </a:endParaRPr>
          </a:p>
        </p:txBody>
      </p:sp>
      <p:pic>
        <p:nvPicPr>
          <p:cNvPr id="307" name="Google Shape;307;p12"/>
          <p:cNvPicPr preferRelativeResize="0"/>
          <p:nvPr/>
        </p:nvPicPr>
        <p:blipFill rotWithShape="1">
          <a:blip r:embed="rId3">
            <a:alphaModFix/>
          </a:blip>
          <a:srcRect b="0" l="0" r="0" t="0"/>
          <a:stretch/>
        </p:blipFill>
        <p:spPr>
          <a:xfrm>
            <a:off x="1450948" y="959742"/>
            <a:ext cx="6582168" cy="3772761"/>
          </a:xfrm>
          <a:prstGeom prst="rect">
            <a:avLst/>
          </a:prstGeom>
          <a:noFill/>
          <a:ln>
            <a:noFill/>
          </a:ln>
        </p:spPr>
      </p:pic>
      <p:sp>
        <p:nvSpPr>
          <p:cNvPr id="308" name="Google Shape;308;p12"/>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5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3"/>
          <p:cNvSpPr txBox="1"/>
          <p:nvPr/>
        </p:nvSpPr>
        <p:spPr>
          <a:xfrm>
            <a:off x="123209" y="573002"/>
            <a:ext cx="2936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Conclusion</a:t>
            </a:r>
            <a:endParaRPr b="0" i="0" sz="1600" u="none" cap="none" strike="noStrike">
              <a:solidFill>
                <a:srgbClr val="213163"/>
              </a:solidFill>
              <a:latin typeface="Arial"/>
              <a:ea typeface="Arial"/>
              <a:cs typeface="Arial"/>
              <a:sym typeface="Arial"/>
            </a:endParaRPr>
          </a:p>
        </p:txBody>
      </p:sp>
      <p:sp>
        <p:nvSpPr>
          <p:cNvPr id="311" name="Google Shape;311;p13"/>
          <p:cNvSpPr txBox="1"/>
          <p:nvPr/>
        </p:nvSpPr>
        <p:spPr>
          <a:xfrm>
            <a:off x="123209" y="993197"/>
            <a:ext cx="4557300" cy="3672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800"/>
              </a:spcAft>
              <a:buClr>
                <a:srgbClr val="000000"/>
              </a:buClr>
              <a:buSzPts val="1100"/>
              <a:buFont typeface="Arial"/>
              <a:buNone/>
            </a:pPr>
            <a:r>
              <a:rPr b="0" i="0" lang="en" sz="1100" u="none" cap="none" strike="noStrike">
                <a:solidFill>
                  <a:srgbClr val="000000"/>
                </a:solidFill>
                <a:latin typeface="Arial"/>
                <a:ea typeface="Arial"/>
                <a:cs typeface="Arial"/>
                <a:sym typeface="Arial"/>
              </a:rPr>
              <a:t>In summary, in the years to come, the industry of electronic commerce will be a one of the leading sector in the field of electronic business. The revolution in electronic commerce has huge positive impact on the transaction industry by fast offering new markets and crossing edges. It greatly affected the conventional market system in the world and made it possible to improve the lives of people. Although it provides customers and sellers rewards, e-commerce poses conventional businesses with obstacles to a sustainable place. Developing countries pose a range of challenges to the effective conduct of e-commerce when contrasting it with developing countries. When Internet prices are minimal, e-commerce flourishes quickly and many companies are typically drained. Convenience is one of the major advantages of electronic commerce for consumers and thus increasing customer loyalty. This is because consumers can put orders via internet access from anywhere they are. Company e-commerce offering a seamless operation and multiple payment choices should be essential to any customer and provide more functions accessible online. Other advantages include expanded products and enhanced regional coverage. However, e-commerce companies face many challenges in their expansion. </a:t>
            </a:r>
            <a:endParaRPr b="0" i="0" sz="1400" u="none" cap="none" strike="noStrike">
              <a:solidFill>
                <a:srgbClr val="000000"/>
              </a:solidFill>
              <a:latin typeface="Arial"/>
              <a:ea typeface="Arial"/>
              <a:cs typeface="Arial"/>
              <a:sym typeface="Arial"/>
            </a:endParaRPr>
          </a:p>
        </p:txBody>
      </p:sp>
      <p:pic>
        <p:nvPicPr>
          <p:cNvPr descr="A pen and papers with check marks&#10;&#10;Description automatically generated" id="312" name="Google Shape;312;p13"/>
          <p:cNvPicPr preferRelativeResize="0"/>
          <p:nvPr/>
        </p:nvPicPr>
        <p:blipFill rotWithShape="1">
          <a:blip r:embed="rId3">
            <a:alphaModFix/>
          </a:blip>
          <a:srcRect b="0" l="0" r="0" t="0"/>
          <a:stretch/>
        </p:blipFill>
        <p:spPr>
          <a:xfrm>
            <a:off x="4730201" y="1061211"/>
            <a:ext cx="4174722" cy="2945130"/>
          </a:xfrm>
          <a:prstGeom prst="rect">
            <a:avLst/>
          </a:prstGeom>
          <a:noFill/>
          <a:ln>
            <a:noFill/>
          </a:ln>
        </p:spPr>
      </p:pic>
      <p:sp>
        <p:nvSpPr>
          <p:cNvPr id="313" name="Google Shape;313;p13"/>
          <p:cNvSpPr/>
          <p:nvPr/>
        </p:nvSpPr>
        <p:spPr>
          <a:xfrm>
            <a:off x="0" y="-37625"/>
            <a:ext cx="9144000" cy="6105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4"/>
          <p:cNvSpPr txBox="1"/>
          <p:nvPr/>
        </p:nvSpPr>
        <p:spPr>
          <a:xfrm>
            <a:off x="134935" y="1052956"/>
            <a:ext cx="8734800" cy="21135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[1] Han, Jiawei, Micheline Kamber, and Jian Pei. “Data mining: concepts and techniques” Morgan kaufmann, 2006.</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80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 [2] Quinlan J. R. (1986). “Induction of decision trees.Machine Learning,” Vol.1-1, pp. 81-106.</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80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 [3] J. R. Quinlan, “C4.5: Programs for Machine Learning,” Morgan Kaufmann Publishers, Inc., 1993. </a:t>
            </a:r>
            <a:endParaRPr b="0" i="0" sz="1400" u="none" cap="none" strike="noStrike">
              <a:solidFill>
                <a:srgbClr val="0000FF"/>
              </a:solidFill>
              <a:latin typeface="Arial"/>
              <a:ea typeface="Arial"/>
              <a:cs typeface="Arial"/>
              <a:sym typeface="Arial"/>
            </a:endParaRPr>
          </a:p>
        </p:txBody>
      </p:sp>
      <p:sp>
        <p:nvSpPr>
          <p:cNvPr id="316" name="Google Shape;316;p14"/>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Reference</a:t>
            </a:r>
            <a:endParaRPr b="0" i="0" sz="1400" u="none" cap="none" strike="noStrike">
              <a:solidFill>
                <a:srgbClr val="000000"/>
              </a:solidFill>
              <a:latin typeface="Arial"/>
              <a:ea typeface="Arial"/>
              <a:cs typeface="Arial"/>
              <a:sym typeface="Arial"/>
            </a:endParaRPr>
          </a:p>
        </p:txBody>
      </p:sp>
      <p:sp>
        <p:nvSpPr>
          <p:cNvPr id="317" name="Google Shape;317;p14"/>
          <p:cNvSpPr/>
          <p:nvPr/>
        </p:nvSpPr>
        <p:spPr>
          <a:xfrm flipH="1">
            <a:off x="-69700" y="0"/>
            <a:ext cx="9144000" cy="4959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5"/>
          <p:cNvSpPr txBox="1"/>
          <p:nvPr/>
        </p:nvSpPr>
        <p:spPr>
          <a:xfrm>
            <a:off x="3161462" y="2041411"/>
            <a:ext cx="2821200" cy="53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rgbClr val="000000"/>
              </a:buClr>
              <a:buSzPts val="3000"/>
              <a:buFont typeface="Arial"/>
              <a:buNone/>
            </a:pPr>
            <a:r>
              <a:rPr b="1" i="0" lang="en" sz="3000" u="none" cap="none" strike="noStrike">
                <a:solidFill>
                  <a:srgbClr val="000000"/>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320" name="Google Shape;320;p15"/>
          <p:cNvSpPr/>
          <p:nvPr/>
        </p:nvSpPr>
        <p:spPr>
          <a:xfrm>
            <a:off x="0" y="0"/>
            <a:ext cx="8951700" cy="5304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
          <p:cNvSpPr txBox="1"/>
          <p:nvPr/>
        </p:nvSpPr>
        <p:spPr>
          <a:xfrm>
            <a:off x="904970" y="2279362"/>
            <a:ext cx="7334100" cy="584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Disclaimer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The content is curated from online/offline resources and used for educational purpose only</a:t>
            </a:r>
            <a:endParaRPr b="0" i="0" sz="1400" u="none" cap="none" strike="noStrike">
              <a:solidFill>
                <a:srgbClr val="000000"/>
              </a:solidFill>
              <a:latin typeface="Arial"/>
              <a:ea typeface="Arial"/>
              <a:cs typeface="Arial"/>
              <a:sym typeface="Arial"/>
            </a:endParaRPr>
          </a:p>
        </p:txBody>
      </p:sp>
      <p:sp>
        <p:nvSpPr>
          <p:cNvPr id="232" name="Google Shape;232;p1"/>
          <p:cNvSpPr/>
          <p:nvPr/>
        </p:nvSpPr>
        <p:spPr>
          <a:xfrm flipH="1" rot="-226">
            <a:off x="118800" y="275"/>
            <a:ext cx="9144000" cy="5841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
        <p:nvSpPr>
          <p:cNvPr id="233" name="Google Shape;233;p1"/>
          <p:cNvSpPr txBox="1"/>
          <p:nvPr/>
        </p:nvSpPr>
        <p:spPr>
          <a:xfrm>
            <a:off x="0" y="2041793"/>
            <a:ext cx="91440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
          <p:cNvSpPr txBox="1"/>
          <p:nvPr>
            <p:ph type="title"/>
          </p:nvPr>
        </p:nvSpPr>
        <p:spPr>
          <a:xfrm>
            <a:off x="126467" y="566209"/>
            <a:ext cx="44454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Course Outline</a:t>
            </a:r>
            <a:endParaRPr b="0" i="0" sz="1400" u="none" cap="none" strike="noStrike">
              <a:solidFill>
                <a:srgbClr val="000000"/>
              </a:solidFill>
              <a:latin typeface="Arial"/>
              <a:ea typeface="Arial"/>
              <a:cs typeface="Arial"/>
              <a:sym typeface="Arial"/>
            </a:endParaRPr>
          </a:p>
        </p:txBody>
      </p:sp>
      <p:sp>
        <p:nvSpPr>
          <p:cNvPr id="236" name="Google Shape;236;p2"/>
          <p:cNvSpPr txBox="1"/>
          <p:nvPr>
            <p:ph idx="1" type="body"/>
          </p:nvPr>
        </p:nvSpPr>
        <p:spPr>
          <a:xfrm>
            <a:off x="126468" y="1054419"/>
            <a:ext cx="4594500" cy="3047100"/>
          </a:xfrm>
          <a:prstGeom prst="rect">
            <a:avLst/>
          </a:prstGeom>
          <a:noFill/>
          <a:ln>
            <a:noFill/>
          </a:ln>
        </p:spPr>
        <p:txBody>
          <a:bodyPr anchorCtr="0" anchor="t" bIns="91425" lIns="91425" spcFirstLastPara="1" rIns="91425" wrap="square" tIns="91425">
            <a:spAutoFit/>
          </a:bodyPr>
          <a:lstStyle/>
          <a:p>
            <a:pPr indent="-173736" lvl="0" marL="173736" marR="0" rtl="0" algn="l">
              <a:lnSpc>
                <a:spcPct val="100000"/>
              </a:lnSpc>
              <a:spcBef>
                <a:spcPts val="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Problem Statement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Aims, Objective &amp; Proposed System/Solution </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System Deployment Approach</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Future Scope</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Video of the Project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Conclusion</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80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Reference</a:t>
            </a:r>
            <a:endParaRPr b="0" i="0" sz="1400" u="none" cap="none" strike="noStrike">
              <a:solidFill>
                <a:srgbClr val="000000"/>
              </a:solidFill>
              <a:latin typeface="Arial"/>
              <a:ea typeface="Arial"/>
              <a:cs typeface="Arial"/>
              <a:sym typeface="Arial"/>
            </a:endParaRPr>
          </a:p>
        </p:txBody>
      </p:sp>
      <p:pic>
        <p:nvPicPr>
          <p:cNvPr id="237" name="Google Shape;237;p2"/>
          <p:cNvPicPr preferRelativeResize="0"/>
          <p:nvPr/>
        </p:nvPicPr>
        <p:blipFill rotWithShape="1">
          <a:blip r:embed="rId3">
            <a:alphaModFix/>
          </a:blip>
          <a:srcRect b="0" l="0" r="0" t="0"/>
          <a:stretch/>
        </p:blipFill>
        <p:spPr>
          <a:xfrm>
            <a:off x="5413790" y="1047750"/>
            <a:ext cx="3194940" cy="3194940"/>
          </a:xfrm>
          <a:prstGeom prst="rect">
            <a:avLst/>
          </a:prstGeom>
          <a:noFill/>
          <a:ln>
            <a:noFill/>
          </a:ln>
          <a:effectLst>
            <a:outerShdw blurRad="50800" rotWithShape="0" algn="t" dir="5400000" dist="38100">
              <a:srgbClr val="000000">
                <a:alpha val="40000"/>
              </a:srgbClr>
            </a:outerShdw>
          </a:effectLst>
        </p:spPr>
      </p:pic>
      <p:sp>
        <p:nvSpPr>
          <p:cNvPr id="238" name="Google Shape;238;p2"/>
          <p:cNvSpPr/>
          <p:nvPr/>
        </p:nvSpPr>
        <p:spPr>
          <a:xfrm flipH="1">
            <a:off x="126475" y="554"/>
            <a:ext cx="9017400" cy="5658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
          <p:cNvSpPr txBox="1"/>
          <p:nvPr/>
        </p:nvSpPr>
        <p:spPr>
          <a:xfrm>
            <a:off x="0" y="950917"/>
            <a:ext cx="5405400" cy="4728600"/>
          </a:xfrm>
          <a:prstGeom prst="rect">
            <a:avLst/>
          </a:prstGeom>
          <a:noFill/>
          <a:ln>
            <a:noFill/>
          </a:ln>
        </p:spPr>
        <p:txBody>
          <a:bodyPr anchorCtr="0" anchor="t" bIns="45700" lIns="91425" spcFirstLastPara="1" rIns="91425" wrap="square" tIns="45700">
            <a:spAutoFit/>
          </a:bodyPr>
          <a:lstStyle/>
          <a:p>
            <a:pPr indent="0" lvl="0" marL="0" marR="0" rtl="0" algn="ctr">
              <a:lnSpc>
                <a:spcPct val="107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The world economy is witnessing a transition. All companies are transformed into information-based operations through online technologies. The pace of technical transition is so exponential that modern electronic commerce is now making significant shifts in the economic environment, impacting all areas of industry. The Web has expanded companies' scope. The vast quantity of business information made accessible by the global network that facilitates the gathering of information between firms, a corporation, its clients and the various divisions of a business is increasing exponentially. The information-based virtual value chains for any company cannot be overlooked operationally or strategically. This review article discussed the aspects of electronic commerce including its importance, facilitators, benefits, challenges and scope in the Indian market.</a:t>
            </a:r>
            <a:endParaRPr b="0" i="0" sz="1600" u="none" cap="none" strike="noStrike">
              <a:solidFill>
                <a:srgbClr val="000000"/>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n" sz="1600" u="none" cap="none" strike="noStrike">
                <a:solidFill>
                  <a:srgbClr val="000000"/>
                </a:solidFill>
                <a:latin typeface="Times New Roman"/>
                <a:ea typeface="Times New Roman"/>
                <a:cs typeface="Times New Roman"/>
                <a:sym typeface="Times New Roman"/>
              </a:rPr>
              <a:t> </a:t>
            </a:r>
            <a:endParaRPr b="0" i="0" sz="1600" u="none" cap="none" strike="noStrike">
              <a:solidFill>
                <a:srgbClr val="000000"/>
              </a:solidFill>
              <a:latin typeface="Calibri"/>
              <a:ea typeface="Calibri"/>
              <a:cs typeface="Calibri"/>
              <a:sym typeface="Calibri"/>
            </a:endParaRPr>
          </a:p>
          <a:p>
            <a:pPr indent="0" lvl="0" marL="0" marR="0" rtl="0" algn="just">
              <a:lnSpc>
                <a:spcPct val="100000"/>
              </a:lnSpc>
              <a:spcBef>
                <a:spcPts val="8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grpSp>
        <p:nvGrpSpPr>
          <p:cNvPr id="243" name="Google Shape;243;p3"/>
          <p:cNvGrpSpPr/>
          <p:nvPr/>
        </p:nvGrpSpPr>
        <p:grpSpPr>
          <a:xfrm>
            <a:off x="5176673" y="871530"/>
            <a:ext cx="3690150" cy="4066102"/>
            <a:chOff x="5001834" y="864388"/>
            <a:chExt cx="3986765" cy="3986765"/>
          </a:xfrm>
        </p:grpSpPr>
        <p:pic>
          <p:nvPicPr>
            <p:cNvPr descr="A screenshot of a device&#10;&#10;Description automatically generated" id="244" name="Google Shape;244;p3"/>
            <p:cNvPicPr preferRelativeResize="0"/>
            <p:nvPr/>
          </p:nvPicPr>
          <p:blipFill rotWithShape="1">
            <a:blip r:embed="rId3">
              <a:alphaModFix/>
            </a:blip>
            <a:srcRect b="0" l="0" r="0" t="0"/>
            <a:stretch/>
          </p:blipFill>
          <p:spPr>
            <a:xfrm>
              <a:off x="5001834" y="864388"/>
              <a:ext cx="3986765" cy="3986765"/>
            </a:xfrm>
            <a:prstGeom prst="rect">
              <a:avLst/>
            </a:prstGeom>
            <a:noFill/>
            <a:ln>
              <a:noFill/>
            </a:ln>
          </p:spPr>
        </p:pic>
        <p:pic>
          <p:nvPicPr>
            <p:cNvPr descr="Businessman fist on chin" id="245" name="Google Shape;245;p3"/>
            <p:cNvPicPr preferRelativeResize="0"/>
            <p:nvPr/>
          </p:nvPicPr>
          <p:blipFill rotWithShape="1">
            <a:blip r:embed="rId4">
              <a:alphaModFix/>
            </a:blip>
            <a:srcRect b="62887" l="0" r="0" t="0"/>
            <a:stretch/>
          </p:blipFill>
          <p:spPr>
            <a:xfrm flipH="1">
              <a:off x="6478945" y="2680677"/>
              <a:ext cx="1647824" cy="2016369"/>
            </a:xfrm>
            <a:prstGeom prst="rect">
              <a:avLst/>
            </a:prstGeom>
            <a:noFill/>
            <a:ln>
              <a:noFill/>
            </a:ln>
          </p:spPr>
        </p:pic>
      </p:grpSp>
      <p:sp>
        <p:nvSpPr>
          <p:cNvPr id="246" name="Google Shape;246;p3"/>
          <p:cNvSpPr/>
          <p:nvPr/>
        </p:nvSpPr>
        <p:spPr>
          <a:xfrm flipH="1">
            <a:off x="-239100" y="0"/>
            <a:ext cx="9383100" cy="4959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4"/>
          <p:cNvSpPr txBox="1"/>
          <p:nvPr/>
        </p:nvSpPr>
        <p:spPr>
          <a:xfrm>
            <a:off x="134935" y="1059838"/>
            <a:ext cx="4437000" cy="3313800"/>
          </a:xfrm>
          <a:prstGeom prst="rect">
            <a:avLst/>
          </a:prstGeom>
          <a:noFill/>
          <a:ln>
            <a:noFill/>
          </a:ln>
        </p:spPr>
        <p:txBody>
          <a:bodyPr anchorCtr="0" anchor="t" bIns="45700" lIns="91425" spcFirstLastPara="1" rIns="91425" wrap="square" tIns="45700">
            <a:spAutoFit/>
          </a:bodyPr>
          <a:lstStyle/>
          <a:p>
            <a:pPr indent="-173736" lvl="0" marL="173736" marR="0" rtl="0" algn="just">
              <a:lnSpc>
                <a:spcPct val="100000"/>
              </a:lnSpc>
              <a:spcBef>
                <a:spcPts val="0"/>
              </a:spcBef>
              <a:spcAft>
                <a:spcPts val="0"/>
              </a:spcAft>
              <a:buClr>
                <a:srgbClr val="213163"/>
              </a:buClr>
              <a:buSzPts val="1200"/>
              <a:buFont typeface="Arial"/>
              <a:buChar char="•"/>
            </a:pPr>
            <a:r>
              <a:rPr b="0" i="0" lang="en" sz="1200" u="none" cap="none" strike="noStrike">
                <a:solidFill>
                  <a:srgbClr val="000000"/>
                </a:solidFill>
                <a:latin typeface="Arial"/>
                <a:ea typeface="Arial"/>
                <a:cs typeface="Arial"/>
                <a:sym typeface="Arial"/>
              </a:rPr>
              <a:t>Customer Behavior Understanding: Understanding customer behavior is crucial for e-commerce success. Businesses need to analyze browsing patterns, purchase histories, demographics, and preferences to personalize marketing efforts, optimize product offerings, and improve customer retention. However, extracting actionable insights from disparate data sources and understanding evolving consumer trends pose significant challenges.</a:t>
            </a:r>
            <a:endParaRPr b="0" i="0" sz="1400" u="none" cap="none" strike="noStrike">
              <a:solidFill>
                <a:srgbClr val="000000"/>
              </a:solidFill>
              <a:latin typeface="Arial"/>
              <a:ea typeface="Arial"/>
              <a:cs typeface="Arial"/>
              <a:sym typeface="Arial"/>
            </a:endParaRPr>
          </a:p>
          <a:p>
            <a:pPr indent="-173736" lvl="0" marL="173736" marR="0" rtl="0" algn="just">
              <a:lnSpc>
                <a:spcPct val="100000"/>
              </a:lnSpc>
              <a:spcBef>
                <a:spcPts val="800"/>
              </a:spcBef>
              <a:spcAft>
                <a:spcPts val="0"/>
              </a:spcAft>
              <a:buClr>
                <a:srgbClr val="213163"/>
              </a:buClr>
              <a:buSzPts val="1200"/>
              <a:buFont typeface="Arial"/>
              <a:buChar char="•"/>
            </a:pPr>
            <a:r>
              <a:rPr b="0" i="0" lang="en" sz="1200" u="none" cap="none" strike="noStrike">
                <a:solidFill>
                  <a:srgbClr val="000000"/>
                </a:solidFill>
                <a:latin typeface="Arial"/>
                <a:ea typeface="Arial"/>
                <a:cs typeface="Arial"/>
                <a:sym typeface="Arial"/>
              </a:rPr>
              <a:t>Data Overload: E-commerce platforms generate immense volumes of data from various sources, including website traffic, transaction records, customer interactions, and marketing 1 campaigns. The sheer volume and variety of data make it challenging for businesses to extract meaningful insights efficiently.</a:t>
            </a:r>
            <a:endParaRPr b="0" i="0" sz="1200" u="none" cap="none" strike="noStrike">
              <a:solidFill>
                <a:srgbClr val="0D0D0D"/>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400"/>
              <a:buFont typeface="Arial"/>
              <a:buNone/>
            </a:pPr>
            <a:br>
              <a:rPr b="0" i="0" lang="en"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50" name="Google Shape;250;p4"/>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Problem Statement</a:t>
            </a:r>
            <a:endParaRPr b="0" i="0" sz="1400" u="none" cap="none" strike="noStrike">
              <a:solidFill>
                <a:srgbClr val="000000"/>
              </a:solidFill>
              <a:latin typeface="Arial"/>
              <a:ea typeface="Arial"/>
              <a:cs typeface="Arial"/>
              <a:sym typeface="Arial"/>
            </a:endParaRPr>
          </a:p>
        </p:txBody>
      </p:sp>
      <p:grpSp>
        <p:nvGrpSpPr>
          <p:cNvPr id="251" name="Google Shape;251;p4"/>
          <p:cNvGrpSpPr/>
          <p:nvPr/>
        </p:nvGrpSpPr>
        <p:grpSpPr>
          <a:xfrm>
            <a:off x="4914745" y="1006278"/>
            <a:ext cx="3773971" cy="3130768"/>
            <a:chOff x="4578211" y="760307"/>
            <a:chExt cx="4510004" cy="3741357"/>
          </a:xfrm>
        </p:grpSpPr>
        <p:pic>
          <p:nvPicPr>
            <p:cNvPr descr="A purple question mark with gears&#10;&#10;Description automatically generated" id="252" name="Google Shape;252;p4"/>
            <p:cNvPicPr preferRelativeResize="0"/>
            <p:nvPr/>
          </p:nvPicPr>
          <p:blipFill rotWithShape="1">
            <a:blip r:embed="rId3">
              <a:alphaModFix/>
            </a:blip>
            <a:srcRect b="11565" l="11107" r="10943" t="10028"/>
            <a:stretch/>
          </p:blipFill>
          <p:spPr>
            <a:xfrm>
              <a:off x="5486396" y="760307"/>
              <a:ext cx="3601819" cy="3622888"/>
            </a:xfrm>
            <a:prstGeom prst="rect">
              <a:avLst/>
            </a:prstGeom>
            <a:noFill/>
            <a:ln>
              <a:noFill/>
            </a:ln>
          </p:spPr>
        </p:pic>
        <p:pic>
          <p:nvPicPr>
            <p:cNvPr descr="Businessman with clipboard" id="253" name="Google Shape;253;p4"/>
            <p:cNvPicPr preferRelativeResize="0"/>
            <p:nvPr/>
          </p:nvPicPr>
          <p:blipFill rotWithShape="1">
            <a:blip r:embed="rId4">
              <a:alphaModFix/>
            </a:blip>
            <a:srcRect b="60167" l="0" r="0" t="0"/>
            <a:stretch/>
          </p:blipFill>
          <p:spPr>
            <a:xfrm>
              <a:off x="4578211" y="2188308"/>
              <a:ext cx="2340982" cy="2313356"/>
            </a:xfrm>
            <a:prstGeom prst="rect">
              <a:avLst/>
            </a:prstGeom>
            <a:noFill/>
            <a:ln>
              <a:noFill/>
            </a:ln>
          </p:spPr>
        </p:pic>
      </p:grpSp>
      <p:sp>
        <p:nvSpPr>
          <p:cNvPr id="254" name="Google Shape;254;p4"/>
          <p:cNvSpPr/>
          <p:nvPr/>
        </p:nvSpPr>
        <p:spPr>
          <a:xfrm>
            <a:off x="-79525" y="-40800"/>
            <a:ext cx="9416400" cy="495900"/>
          </a:xfrm>
          <a:prstGeom prst="roundRect">
            <a:avLst>
              <a:gd fmla="val 5000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
          <p:cNvSpPr txBox="1"/>
          <p:nvPr>
            <p:ph idx="1" type="body"/>
          </p:nvPr>
        </p:nvSpPr>
        <p:spPr>
          <a:xfrm>
            <a:off x="185725" y="871550"/>
            <a:ext cx="8555100" cy="100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The aim of eCommerce sales analysis is to gain insights into customer behavior, product performance, and overall business trends to optimize sales strategies and maximize revenue. Algorithms used in this analysis often include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5"/>
          <p:cNvSpPr txBox="1"/>
          <p:nvPr/>
        </p:nvSpPr>
        <p:spPr>
          <a:xfrm>
            <a:off x="134925" y="574393"/>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Aim and Objective</a:t>
            </a:r>
            <a:endParaRPr b="0" i="0" sz="1400" u="none" cap="none" strike="noStrike">
              <a:solidFill>
                <a:srgbClr val="000000"/>
              </a:solidFill>
              <a:latin typeface="Arial"/>
              <a:ea typeface="Arial"/>
              <a:cs typeface="Arial"/>
              <a:sym typeface="Arial"/>
            </a:endParaRPr>
          </a:p>
        </p:txBody>
      </p:sp>
      <p:pic>
        <p:nvPicPr>
          <p:cNvPr descr="Presentation with checklist with solid fill" id="258" name="Google Shape;258;p5"/>
          <p:cNvPicPr preferRelativeResize="0"/>
          <p:nvPr/>
        </p:nvPicPr>
        <p:blipFill rotWithShape="1">
          <a:blip r:embed="rId3">
            <a:alphaModFix/>
          </a:blip>
          <a:srcRect b="8879" l="7518" r="9864" t="10397"/>
          <a:stretch/>
        </p:blipFill>
        <p:spPr>
          <a:xfrm>
            <a:off x="3094566" y="1881249"/>
            <a:ext cx="2954867" cy="2887133"/>
          </a:xfrm>
          <a:prstGeom prst="rect">
            <a:avLst/>
          </a:prstGeom>
          <a:noFill/>
          <a:ln>
            <a:noFill/>
          </a:ln>
        </p:spPr>
      </p:pic>
      <p:sp>
        <p:nvSpPr>
          <p:cNvPr id="259" name="Google Shape;259;p5"/>
          <p:cNvSpPr/>
          <p:nvPr/>
        </p:nvSpPr>
        <p:spPr>
          <a:xfrm>
            <a:off x="-159019" y="-1"/>
            <a:ext cx="9303000" cy="4959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6"/>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6"/>
          <p:cNvSpPr txBox="1"/>
          <p:nvPr/>
        </p:nvSpPr>
        <p:spPr>
          <a:xfrm>
            <a:off x="134935" y="1059838"/>
            <a:ext cx="8650800" cy="3267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Identifying Sales Patterns:</a:t>
            </a:r>
            <a:r>
              <a:rPr b="0" i="0" lang="en" sz="1400" u="none" cap="none" strike="noStrike">
                <a:solidFill>
                  <a:srgbClr val="000000"/>
                </a:solidFill>
                <a:latin typeface="Arial"/>
                <a:ea typeface="Arial"/>
                <a:cs typeface="Arial"/>
                <a:sym typeface="Arial"/>
              </a:rPr>
              <a:t> Analyze sales data to identify trends, patterns, and seasonality in customer purchasing behavior. This helps in understanding when and what customers are buying, enabling better inventory management and targeted marketing campaigns.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Customer Segmentation:</a:t>
            </a:r>
            <a:r>
              <a:rPr b="0" i="0" lang="en" sz="1400" u="none" cap="none" strike="noStrike">
                <a:solidFill>
                  <a:srgbClr val="000000"/>
                </a:solidFill>
                <a:latin typeface="Arial"/>
                <a:ea typeface="Arial"/>
                <a:cs typeface="Arial"/>
                <a:sym typeface="Arial"/>
              </a:rPr>
              <a:t> Segment customers based on various factors such as demographics, purchase history, and behavior. By understanding different customer segments, businesses can tailor marketing strategies, promotions, and product offerings to better meet the needs and preferences of each group.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Performance Evaluation:</a:t>
            </a:r>
            <a:r>
              <a:rPr b="0" i="0" lang="en" sz="1400" u="none" cap="none" strike="noStrike">
                <a:solidFill>
                  <a:srgbClr val="000000"/>
                </a:solidFill>
                <a:latin typeface="Arial"/>
                <a:ea typeface="Arial"/>
                <a:cs typeface="Arial"/>
                <a:sym typeface="Arial"/>
              </a:rPr>
              <a:t> Evaluate the performance of different products, categories, and marketing channels to identify top-performing and underperforming areas. This insight can inform decisions regarding product assortment, pricing strategies, and allocation of marketing resources.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Conversion Rate Optimization:</a:t>
            </a:r>
            <a:r>
              <a:rPr b="0" i="0" lang="en" sz="1400" u="none" cap="none" strike="noStrike">
                <a:solidFill>
                  <a:srgbClr val="000000"/>
                </a:solidFill>
                <a:latin typeface="Arial"/>
                <a:ea typeface="Arial"/>
                <a:cs typeface="Arial"/>
                <a:sym typeface="Arial"/>
              </a:rPr>
              <a:t> Analyze the sales funnel to identify bottlenecks and areas for improvement in the conversion process. By optimizing elements such as website design, checkout process, and product descriptions, businesses can increase conversion rates and maximize sales.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Customer Lifetime Value (CLV) Analysis:</a:t>
            </a:r>
            <a:r>
              <a:rPr b="0" i="0" lang="en" sz="1400" u="none" cap="none" strike="noStrike">
                <a:solidFill>
                  <a:srgbClr val="000000"/>
                </a:solidFill>
                <a:latin typeface="Arial"/>
                <a:ea typeface="Arial"/>
                <a:cs typeface="Arial"/>
                <a:sym typeface="Arial"/>
              </a:rPr>
              <a:t> Calculate the CLV of customers to understand their long-term value to the business. By identifying high-value customers, businesses can prioritize retention efforts and tailor marketing strategies to maximize customer lifetime value.</a:t>
            </a:r>
            <a:endParaRPr b="0" i="0" sz="1400" u="none" cap="none" strike="noStrike">
              <a:solidFill>
                <a:srgbClr val="000000"/>
              </a:solidFill>
              <a:latin typeface="Arial"/>
              <a:ea typeface="Arial"/>
              <a:cs typeface="Arial"/>
              <a:sym typeface="Arial"/>
            </a:endParaRPr>
          </a:p>
        </p:txBody>
      </p:sp>
      <p:sp>
        <p:nvSpPr>
          <p:cNvPr id="263" name="Google Shape;263;p6"/>
          <p:cNvSpPr txBox="1"/>
          <p:nvPr/>
        </p:nvSpPr>
        <p:spPr>
          <a:xfrm>
            <a:off x="134935" y="574406"/>
            <a:ext cx="4437000" cy="4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Objectives</a:t>
            </a:r>
            <a:endParaRPr b="0" i="0" sz="1400" u="none" cap="none" strike="noStrike">
              <a:solidFill>
                <a:srgbClr val="000000"/>
              </a:solidFill>
              <a:latin typeface="Arial"/>
              <a:ea typeface="Arial"/>
              <a:cs typeface="Arial"/>
              <a:sym typeface="Arial"/>
            </a:endParaRPr>
          </a:p>
        </p:txBody>
      </p:sp>
      <p:sp>
        <p:nvSpPr>
          <p:cNvPr id="264" name="Google Shape;264;p6"/>
          <p:cNvSpPr/>
          <p:nvPr/>
        </p:nvSpPr>
        <p:spPr>
          <a:xfrm flipH="1">
            <a:off x="-238500" y="0"/>
            <a:ext cx="9382500" cy="4854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7"/>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Proposed Solution</a:t>
            </a:r>
            <a:endParaRPr b="0" i="0" sz="1400" u="none" cap="none" strike="noStrike">
              <a:solidFill>
                <a:srgbClr val="000000"/>
              </a:solidFill>
              <a:latin typeface="Arial"/>
              <a:ea typeface="Arial"/>
              <a:cs typeface="Arial"/>
              <a:sym typeface="Arial"/>
            </a:endParaRPr>
          </a:p>
        </p:txBody>
      </p:sp>
      <p:sp>
        <p:nvSpPr>
          <p:cNvPr id="267" name="Google Shape;267;p7"/>
          <p:cNvSpPr txBox="1"/>
          <p:nvPr/>
        </p:nvSpPr>
        <p:spPr>
          <a:xfrm>
            <a:off x="185737" y="1061211"/>
            <a:ext cx="4386300" cy="3395700"/>
          </a:xfrm>
          <a:prstGeom prst="rect">
            <a:avLst/>
          </a:prstGeom>
          <a:noFill/>
          <a:ln>
            <a:noFill/>
          </a:ln>
        </p:spPr>
        <p:txBody>
          <a:bodyPr anchorCtr="0" anchor="t" bIns="91425" lIns="91425" spcFirstLastPara="1" rIns="91425" wrap="square" tIns="91425">
            <a:spAutoFit/>
          </a:bodyPr>
          <a:lstStyle/>
          <a:p>
            <a:pPr indent="-173736" lvl="0" marL="173736" marR="0" rtl="0" algn="l">
              <a:lnSpc>
                <a:spcPct val="100000"/>
              </a:lnSpc>
              <a:spcBef>
                <a:spcPts val="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Collect sales data from various sources, including e-commerce platforms, point-of-sale systems, customer relationship management (CRM) systems, and marketing channels.</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Analyze product performance metrics, including sales volume, revenue, profitability, and inventory turnover.</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Determine the contribution of each sales channel to overall revenue and assess channel effectiveness in reaching target customers. </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80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Build predictive models using machine learning algorithms to forecast future sales trends, demand patterns, and customer behavior</a:t>
            </a:r>
            <a:endParaRPr b="0" i="0" sz="1400" u="none" cap="none" strike="noStrike">
              <a:solidFill>
                <a:srgbClr val="000000"/>
              </a:solidFill>
              <a:latin typeface="Arial"/>
              <a:ea typeface="Arial"/>
              <a:cs typeface="Arial"/>
              <a:sym typeface="Arial"/>
            </a:endParaRPr>
          </a:p>
        </p:txBody>
      </p:sp>
      <p:grpSp>
        <p:nvGrpSpPr>
          <p:cNvPr id="268" name="Google Shape;268;p7"/>
          <p:cNvGrpSpPr/>
          <p:nvPr/>
        </p:nvGrpSpPr>
        <p:grpSpPr>
          <a:xfrm>
            <a:off x="5264526" y="1047750"/>
            <a:ext cx="3422806" cy="2277722"/>
            <a:chOff x="5586259" y="1047750"/>
            <a:chExt cx="3422806" cy="2277722"/>
          </a:xfrm>
        </p:grpSpPr>
        <p:pic>
          <p:nvPicPr>
            <p:cNvPr descr="How to Write the Perfect Web Design Proposal - Bidsketch" id="269" name="Google Shape;269;p7"/>
            <p:cNvPicPr preferRelativeResize="0"/>
            <p:nvPr/>
          </p:nvPicPr>
          <p:blipFill rotWithShape="1">
            <a:blip r:embed="rId3">
              <a:alphaModFix/>
            </a:blip>
            <a:srcRect b="0" l="0" r="0" t="0"/>
            <a:stretch/>
          </p:blipFill>
          <p:spPr>
            <a:xfrm>
              <a:off x="5586259" y="1047750"/>
              <a:ext cx="3422805" cy="2277722"/>
            </a:xfrm>
            <a:prstGeom prst="rect">
              <a:avLst/>
            </a:prstGeom>
            <a:noFill/>
            <a:ln>
              <a:noFill/>
            </a:ln>
          </p:spPr>
        </p:pic>
        <p:cxnSp>
          <p:nvCxnSpPr>
            <p:cNvPr id="270" name="Google Shape;270;p7"/>
            <p:cNvCxnSpPr/>
            <p:nvPr/>
          </p:nvCxnSpPr>
          <p:spPr>
            <a:xfrm>
              <a:off x="5586259" y="1310640"/>
              <a:ext cx="0" cy="1767900"/>
            </a:xfrm>
            <a:prstGeom prst="straightConnector1">
              <a:avLst/>
            </a:prstGeom>
            <a:noFill/>
            <a:ln cap="flat" cmpd="sng" w="9525">
              <a:solidFill>
                <a:srgbClr val="FDA739"/>
              </a:solidFill>
              <a:prstDash val="solid"/>
              <a:round/>
              <a:headEnd len="sm" w="sm" type="none"/>
              <a:tailEnd len="sm" w="sm" type="none"/>
            </a:ln>
          </p:spPr>
        </p:cxnSp>
        <p:cxnSp>
          <p:nvCxnSpPr>
            <p:cNvPr id="271" name="Google Shape;271;p7"/>
            <p:cNvCxnSpPr/>
            <p:nvPr/>
          </p:nvCxnSpPr>
          <p:spPr>
            <a:xfrm>
              <a:off x="9009065" y="1310640"/>
              <a:ext cx="0" cy="1767900"/>
            </a:xfrm>
            <a:prstGeom prst="straightConnector1">
              <a:avLst/>
            </a:prstGeom>
            <a:noFill/>
            <a:ln cap="flat" cmpd="sng" w="9525">
              <a:solidFill>
                <a:srgbClr val="FDA739"/>
              </a:solidFill>
              <a:prstDash val="solid"/>
              <a:round/>
              <a:headEnd len="sm" w="sm" type="none"/>
              <a:tailEnd len="sm" w="sm" type="none"/>
            </a:ln>
          </p:spPr>
        </p:cxnSp>
      </p:grpSp>
      <p:sp>
        <p:nvSpPr>
          <p:cNvPr id="272" name="Google Shape;272;p7"/>
          <p:cNvSpPr/>
          <p:nvPr/>
        </p:nvSpPr>
        <p:spPr>
          <a:xfrm>
            <a:off x="0" y="2640"/>
            <a:ext cx="9144000" cy="5703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8"/>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System Deployment Approach</a:t>
            </a:r>
            <a:endParaRPr b="0" i="0" sz="1400" u="none" cap="none" strike="noStrike">
              <a:solidFill>
                <a:srgbClr val="000000"/>
              </a:solidFill>
              <a:latin typeface="Arial"/>
              <a:ea typeface="Arial"/>
              <a:cs typeface="Arial"/>
              <a:sym typeface="Arial"/>
            </a:endParaRPr>
          </a:p>
        </p:txBody>
      </p:sp>
      <p:pic>
        <p:nvPicPr>
          <p:cNvPr id="275" name="Google Shape;275;p8"/>
          <p:cNvPicPr preferRelativeResize="0"/>
          <p:nvPr/>
        </p:nvPicPr>
        <p:blipFill rotWithShape="1">
          <a:blip r:embed="rId3">
            <a:alphaModFix/>
          </a:blip>
          <a:srcRect b="0" l="0" r="0" t="0"/>
          <a:stretch/>
        </p:blipFill>
        <p:spPr>
          <a:xfrm>
            <a:off x="778373" y="1020197"/>
            <a:ext cx="8040675" cy="3746321"/>
          </a:xfrm>
          <a:prstGeom prst="rect">
            <a:avLst/>
          </a:prstGeom>
          <a:noFill/>
          <a:ln>
            <a:noFill/>
          </a:ln>
        </p:spPr>
      </p:pic>
      <p:sp>
        <p:nvSpPr>
          <p:cNvPr id="276" name="Google Shape;276;p8"/>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